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20"/>
  </p:notesMasterIdLst>
  <p:sldIdLst>
    <p:sldId id="305" r:id="rId2"/>
    <p:sldId id="300" r:id="rId3"/>
    <p:sldId id="335" r:id="rId4"/>
    <p:sldId id="334" r:id="rId5"/>
    <p:sldId id="339" r:id="rId6"/>
    <p:sldId id="336" r:id="rId7"/>
    <p:sldId id="337" r:id="rId8"/>
    <p:sldId id="308" r:id="rId9"/>
    <p:sldId id="322" r:id="rId10"/>
    <p:sldId id="323" r:id="rId11"/>
    <p:sldId id="338" r:id="rId12"/>
    <p:sldId id="331" r:id="rId13"/>
    <p:sldId id="333" r:id="rId14"/>
    <p:sldId id="327" r:id="rId15"/>
    <p:sldId id="330" r:id="rId16"/>
    <p:sldId id="332" r:id="rId17"/>
    <p:sldId id="321" r:id="rId18"/>
    <p:sldId id="312" r:id="rId19"/>
  </p:sldIdLst>
  <p:sldSz cx="9144000" cy="6858000" type="screen4x3"/>
  <p:notesSz cx="6858000" cy="9144000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55" autoAdjust="0"/>
  </p:normalViewPr>
  <p:slideViewPr>
    <p:cSldViewPr>
      <p:cViewPr varScale="1">
        <p:scale>
          <a:sx n="11" d="100"/>
          <a:sy n="11" d="100"/>
        </p:scale>
        <p:origin x="-84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66B87A-47DB-425B-BF18-1EC61982735E}" type="datetimeFigureOut">
              <a:rPr lang="it-IT"/>
              <a:pPr>
                <a:defRPr/>
              </a:pPr>
              <a:t>25/10/2019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79C284-A578-4871-B6C3-35ADB9CE7D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714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e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6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9F7AE2-2476-43A3-917E-DC1C6C370923}" type="datetimeFigureOut">
              <a:rPr lang="it-IT"/>
              <a:pPr>
                <a:defRPr/>
              </a:pPr>
              <a:t>25/10/2019</a:t>
            </a:fld>
            <a:endParaRPr lang="it-IT"/>
          </a:p>
        </p:txBody>
      </p:sp>
      <p:sp>
        <p:nvSpPr>
          <p:cNvPr id="7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441E5E-ED3C-4056-937C-6CF42C7E98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E3D88-129B-47CE-81B1-600250E2773D}" type="datetimeFigureOut">
              <a:rPr lang="it-IT"/>
              <a:pPr>
                <a:defRPr/>
              </a:pPr>
              <a:t>25/10/2019</a:t>
            </a:fld>
            <a:endParaRPr lang="it-IT"/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0303A-6E21-4623-A456-736D67DC56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55909-2106-4F58-85F5-48E51F2D8252}" type="datetimeFigureOut">
              <a:rPr lang="it-IT"/>
              <a:pPr>
                <a:defRPr/>
              </a:pPr>
              <a:t>25/10/2019</a:t>
            </a:fld>
            <a:endParaRPr lang="it-IT"/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DFDFE-880B-4330-8BFE-5BF2FE55AA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4FEFF-08CF-42FF-BC3E-693E039D1E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D0E25-EDA0-43F0-9D55-A730D86B6C3B}" type="datetimeFigureOut">
              <a:rPr lang="it-IT"/>
              <a:pPr>
                <a:defRPr/>
              </a:pPr>
              <a:t>25/10/2019</a:t>
            </a:fld>
            <a:endParaRPr lang="it-IT"/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4B6D6-20D2-4D36-BC17-769362C47A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56DFF-2FCF-4765-9BFC-2DBA85051932}" type="datetimeFigureOut">
              <a:rPr lang="it-IT"/>
              <a:pPr>
                <a:defRPr/>
              </a:pPr>
              <a:t>25/10/2019</a:t>
            </a:fld>
            <a:endParaRPr lang="it-IT"/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2332A-6BFA-4C04-B04A-074356F869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e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CBBED7-BF8D-4D4B-B748-8A242389DCCA}" type="datetimeFigureOut">
              <a:rPr lang="it-IT"/>
              <a:pPr>
                <a:defRPr/>
              </a:pPr>
              <a:t>25/10/2019</a:t>
            </a:fld>
            <a:endParaRPr lang="it-IT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4678CB-F4B6-4925-97D7-C34BC60B0A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8A899-BC4B-48CB-9106-BF9B37E19CB4}" type="datetimeFigureOut">
              <a:rPr lang="it-IT"/>
              <a:pPr>
                <a:defRPr/>
              </a:pPr>
              <a:t>25/10/2019</a:t>
            </a:fld>
            <a:endParaRPr lang="it-IT"/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95682-62CD-40C9-ACCC-9021685F89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D1F1F0-81A6-4584-A07F-B379D90846D4}" type="datetimeFigureOut">
              <a:rPr lang="it-IT"/>
              <a:pPr>
                <a:defRPr/>
              </a:pPr>
              <a:t>25/10/2019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D65C6E-36C4-4D2E-B762-FA115BD4ED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3BCCF-F547-48FA-BC75-CDE712B41C37}" type="datetimeFigureOut">
              <a:rPr lang="it-IT"/>
              <a:pPr>
                <a:defRPr/>
              </a:pPr>
              <a:t>25/10/2019</a:t>
            </a:fld>
            <a:endParaRPr lang="it-IT"/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D6EF8-F217-4407-A3FB-6E96DC7233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ttangolo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98F66B-C4BB-4B0D-ACC8-B1B5300CAB9E}" type="datetimeFigureOut">
              <a:rPr lang="it-IT"/>
              <a:pPr>
                <a:defRPr/>
              </a:pPr>
              <a:t>25/10/2019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D123FF-A149-42B1-93C2-56D7C74E4E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46C97F-E551-4820-8AD8-34F0A5BE43DF}" type="datetimeFigureOut">
              <a:rPr lang="it-IT"/>
              <a:pPr>
                <a:defRPr/>
              </a:pPr>
              <a:t>25/10/2019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633451-D113-401B-8703-EA742840F2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algn="l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Elaborazione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aborazione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E48F14-F6B6-44C3-B779-04631919D1BD}" type="datetimeFigureOut">
              <a:rPr lang="it-IT"/>
              <a:pPr>
                <a:defRPr/>
              </a:pPr>
              <a:t>25/10/2019</a:t>
            </a:fld>
            <a:endParaRPr lang="it-IT"/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119771-B30E-4271-834A-6E7D94A822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33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53F21F7-4111-4017-B50A-44FA3589E9D6}" type="datetimeFigureOut">
              <a:rPr lang="it-IT"/>
              <a:pPr>
                <a:defRPr/>
              </a:pPr>
              <a:t>25/10/2019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74377978-6933-4324-8003-07B8ACD5B5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32" r:id="rId3"/>
    <p:sldLayoutId id="2147483729" r:id="rId4"/>
    <p:sldLayoutId id="2147483733" r:id="rId5"/>
    <p:sldLayoutId id="2147483728" r:id="rId6"/>
    <p:sldLayoutId id="2147483734" r:id="rId7"/>
    <p:sldLayoutId id="2147483735" r:id="rId8"/>
    <p:sldLayoutId id="2147483736" r:id="rId9"/>
    <p:sldLayoutId id="2147483727" r:id="rId10"/>
    <p:sldLayoutId id="2147483726" r:id="rId11"/>
    <p:sldLayoutId id="2147483738" r:id="rId12"/>
    <p:sldLayoutId id="214748372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323232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354F1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354F1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100" y="188640"/>
            <a:ext cx="7499350" cy="151216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6000" b="1" dirty="0" smtClean="0">
                <a:solidFill>
                  <a:srgbClr val="FF0000"/>
                </a:solidFill>
              </a:rPr>
              <a:t/>
            </a:r>
            <a:br>
              <a:rPr lang="it-IT" sz="6000" b="1" dirty="0" smtClean="0">
                <a:solidFill>
                  <a:srgbClr val="FF0000"/>
                </a:solidFill>
              </a:rPr>
            </a:br>
            <a:r>
              <a:rPr lang="it-IT" sz="6000" b="1" dirty="0" smtClean="0">
                <a:solidFill>
                  <a:srgbClr val="FF0000"/>
                </a:solidFill>
              </a:rPr>
              <a:t>Effetto social</a:t>
            </a:r>
            <a:br>
              <a:rPr lang="it-IT" sz="6000" b="1" dirty="0" smtClean="0">
                <a:solidFill>
                  <a:srgbClr val="FF0000"/>
                </a:solidFill>
              </a:rPr>
            </a:br>
            <a:r>
              <a:rPr lang="it-IT" sz="3600" b="1" dirty="0" smtClean="0">
                <a:solidFill>
                  <a:srgbClr val="FF0000"/>
                </a:solidFill>
              </a:rPr>
              <a:t>dialoghi reali su relazioni </a:t>
            </a:r>
            <a:r>
              <a:rPr lang="it-IT" sz="3600" b="1" dirty="0">
                <a:solidFill>
                  <a:srgbClr val="FF0000"/>
                </a:solidFill>
              </a:rPr>
              <a:t>virtuali</a:t>
            </a:r>
            <a:r>
              <a:rPr lang="it-IT" sz="3600" b="1" dirty="0" smtClean="0">
                <a:solidFill>
                  <a:srgbClr val="FF0000"/>
                </a:solidFill>
              </a:rPr>
              <a:t/>
            </a:r>
            <a:br>
              <a:rPr lang="it-IT" sz="3600" b="1" dirty="0" smtClean="0">
                <a:solidFill>
                  <a:srgbClr val="FF0000"/>
                </a:solidFill>
              </a:rPr>
            </a:br>
            <a:r>
              <a:rPr lang="it-IT" sz="3600" b="1" dirty="0" smtClean="0">
                <a:solidFill>
                  <a:srgbClr val="FF0000"/>
                </a:solidFill>
              </a:rPr>
              <a:t/>
            </a:r>
            <a:br>
              <a:rPr lang="it-IT" sz="3600" b="1" dirty="0" smtClean="0">
                <a:solidFill>
                  <a:srgbClr val="FF0000"/>
                </a:solidFill>
              </a:rPr>
            </a:br>
            <a:r>
              <a:rPr lang="it-IT" sz="3600" b="1" dirty="0" smtClean="0">
                <a:solidFill>
                  <a:srgbClr val="002060"/>
                </a:solidFill>
              </a:rPr>
              <a:t>Art Hotel</a:t>
            </a:r>
            <a:br>
              <a:rPr lang="it-IT" sz="3600" b="1" dirty="0" smtClean="0">
                <a:solidFill>
                  <a:srgbClr val="002060"/>
                </a:solidFill>
              </a:rPr>
            </a:br>
            <a:r>
              <a:rPr lang="it-IT" sz="3600" b="1" dirty="0" smtClean="0">
                <a:solidFill>
                  <a:srgbClr val="002060"/>
                </a:solidFill>
              </a:rPr>
              <a:t>Prato 26 ottobre 2019</a:t>
            </a:r>
            <a:endParaRPr lang="it-IT" sz="3600" dirty="0">
              <a:solidFill>
                <a:srgbClr val="002060"/>
              </a:solidFill>
            </a:endParaRPr>
          </a:p>
        </p:txBody>
      </p:sp>
      <p:pic>
        <p:nvPicPr>
          <p:cNvPr id="18434" name="Segnaposto contenuto 3" descr="AgapeColorOrizzontal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5100" y="3068960"/>
            <a:ext cx="7499350" cy="3384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9176" cy="158417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360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it-IT" sz="36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it-IT" sz="4000" b="1" dirty="0" smtClean="0">
                <a:solidFill>
                  <a:srgbClr val="FF0000"/>
                </a:solidFill>
              </a:rPr>
              <a:t>I </a:t>
            </a:r>
            <a:r>
              <a:rPr lang="it-IT" sz="4000" b="1" dirty="0">
                <a:solidFill>
                  <a:srgbClr val="FF0000"/>
                </a:solidFill>
              </a:rPr>
              <a:t>giorni di calo delle </a:t>
            </a:r>
            <a:r>
              <a:rPr lang="it-IT" sz="4000" b="1" dirty="0" smtClean="0">
                <a:solidFill>
                  <a:srgbClr val="FF0000"/>
                </a:solidFill>
              </a:rPr>
              <a:t>connessioni</a:t>
            </a:r>
            <a:br>
              <a:rPr lang="it-IT" sz="4000" b="1" dirty="0" smtClean="0">
                <a:solidFill>
                  <a:srgbClr val="FF0000"/>
                </a:solidFill>
              </a:rPr>
            </a:br>
            <a:r>
              <a:rPr lang="it-IT" sz="4000" b="1" dirty="0" smtClean="0">
                <a:solidFill>
                  <a:srgbClr val="FF0000"/>
                </a:solidFill>
              </a:rPr>
              <a:t> </a:t>
            </a:r>
            <a:r>
              <a:rPr lang="it-IT" sz="4000" b="1" dirty="0">
                <a:solidFill>
                  <a:srgbClr val="FF0000"/>
                </a:solidFill>
              </a:rPr>
              <a:t>in Italia</a:t>
            </a:r>
            <a:br>
              <a:rPr lang="it-IT" sz="4000" b="1" dirty="0">
                <a:solidFill>
                  <a:srgbClr val="FF0000"/>
                </a:solidFill>
              </a:rPr>
            </a:b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half" idx="1"/>
          </p:nvPr>
        </p:nvSpPr>
        <p:spPr>
          <a:xfrm>
            <a:off x="971600" y="1340768"/>
            <a:ext cx="4752528" cy="4785395"/>
          </a:xfrm>
        </p:spPr>
        <p:txBody>
          <a:bodyPr/>
          <a:lstStyle/>
          <a:p>
            <a:pPr marL="82550" indent="0">
              <a:buNone/>
            </a:pPr>
            <a:r>
              <a:rPr lang="it-IT" dirty="0" smtClean="0"/>
              <a:t>Capodanno</a:t>
            </a:r>
          </a:p>
          <a:p>
            <a:pPr marL="82550" indent="0">
              <a:buNone/>
            </a:pPr>
            <a:r>
              <a:rPr lang="it-IT" dirty="0" smtClean="0"/>
              <a:t>Ferragosto</a:t>
            </a:r>
          </a:p>
          <a:p>
            <a:pPr marL="82550" indent="0">
              <a:buNone/>
            </a:pPr>
            <a:r>
              <a:rPr lang="it-IT" dirty="0" smtClean="0"/>
              <a:t>Il primo giorno di Sanremo</a:t>
            </a:r>
          </a:p>
          <a:p>
            <a:pPr marL="82550" indent="0">
              <a:buNone/>
            </a:pPr>
            <a:r>
              <a:rPr lang="it-IT" dirty="0" smtClean="0"/>
              <a:t>Le grandi partite di calcio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205" y="3997760"/>
            <a:ext cx="4922795" cy="2880000"/>
          </a:xfrm>
        </p:spPr>
      </p:pic>
    </p:spTree>
    <p:extLst>
      <p:ext uri="{BB962C8B-B14F-4D97-AF65-F5344CB8AC3E}">
        <p14:creationId xmlns:p14="http://schemas.microsoft.com/office/powerpoint/2010/main" val="15223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78392" y="2600324"/>
            <a:ext cx="6400800" cy="3997027"/>
          </a:xfrm>
        </p:spPr>
        <p:txBody>
          <a:bodyPr>
            <a:normAutofit/>
          </a:bodyPr>
          <a:lstStyle/>
          <a:p>
            <a:pPr marL="82550" indent="0" algn="ctr"/>
            <a:r>
              <a:rPr lang="it-IT" sz="2000" dirty="0" smtClean="0">
                <a:solidFill>
                  <a:srgbClr val="002060"/>
                </a:solidFill>
                <a:effectLst/>
              </a:rPr>
              <a:t>Il mondo omosessuale, transgender, </a:t>
            </a:r>
            <a:br>
              <a:rPr lang="it-IT" sz="2000" dirty="0" smtClean="0">
                <a:solidFill>
                  <a:srgbClr val="002060"/>
                </a:solidFill>
                <a:effectLst/>
              </a:rPr>
            </a:br>
            <a:r>
              <a:rPr lang="it-IT" sz="2000" dirty="0" smtClean="0">
                <a:solidFill>
                  <a:srgbClr val="002060"/>
                </a:solidFill>
                <a:effectLst/>
              </a:rPr>
              <a:t>e </a:t>
            </a:r>
            <a:r>
              <a:rPr lang="it-IT" sz="2000" dirty="0" err="1" smtClean="0">
                <a:solidFill>
                  <a:srgbClr val="002060"/>
                </a:solidFill>
                <a:effectLst/>
              </a:rPr>
              <a:t>queer</a:t>
            </a:r>
            <a:r>
              <a:rPr lang="it-IT" sz="2000" dirty="0" smtClean="0">
                <a:solidFill>
                  <a:srgbClr val="002060"/>
                </a:solidFill>
                <a:effectLst/>
              </a:rPr>
              <a:t/>
            </a:r>
            <a:br>
              <a:rPr lang="it-IT" sz="2000" dirty="0" smtClean="0">
                <a:solidFill>
                  <a:srgbClr val="002060"/>
                </a:solidFill>
                <a:effectLst/>
              </a:rPr>
            </a:br>
            <a:r>
              <a:rPr lang="it-IT" sz="2000" dirty="0" smtClean="0">
                <a:solidFill>
                  <a:srgbClr val="002060"/>
                </a:solidFill>
                <a:effectLst/>
              </a:rPr>
              <a:t>contesta questo tipo di pornografia e cerca pornografie alternative  meno fallocentriche e violente</a:t>
            </a:r>
            <a:r>
              <a:rPr lang="it-IT" b="1" dirty="0">
                <a:solidFill>
                  <a:srgbClr val="002060"/>
                </a:solidFill>
              </a:rPr>
              <a:t/>
            </a:r>
            <a:br>
              <a:rPr lang="it-IT" b="1" dirty="0">
                <a:solidFill>
                  <a:srgbClr val="002060"/>
                </a:solidFill>
              </a:rPr>
            </a:b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idx="1"/>
          </p:nvPr>
        </p:nvSpPr>
        <p:spPr>
          <a:xfrm>
            <a:off x="2578392" y="692696"/>
            <a:ext cx="6400800" cy="1883816"/>
          </a:xfrm>
        </p:spPr>
        <p:txBody>
          <a:bodyPr/>
          <a:lstStyle/>
          <a:p>
            <a:pPr algn="ctr"/>
            <a:r>
              <a:rPr lang="it-IT" sz="3600" b="1" dirty="0">
                <a:solidFill>
                  <a:srgbClr val="002060"/>
                </a:solidFill>
              </a:rPr>
              <a:t>La pornografia offre una </a:t>
            </a:r>
            <a:endParaRPr lang="it-IT" sz="3600" b="1" dirty="0" smtClean="0">
              <a:solidFill>
                <a:srgbClr val="002060"/>
              </a:solidFill>
            </a:endParaRPr>
          </a:p>
          <a:p>
            <a:endParaRPr lang="it-IT" sz="3600" b="1" dirty="0">
              <a:solidFill>
                <a:srgbClr val="002060"/>
              </a:solidFill>
            </a:endParaRPr>
          </a:p>
          <a:p>
            <a:pPr algn="ctr"/>
            <a:r>
              <a:rPr lang="it-IT" sz="3600" b="1" dirty="0" smtClean="0">
                <a:solidFill>
                  <a:srgbClr val="002060"/>
                </a:solidFill>
              </a:rPr>
              <a:t>visione </a:t>
            </a:r>
            <a:r>
              <a:rPr lang="it-IT" sz="3600" b="1" dirty="0">
                <a:solidFill>
                  <a:srgbClr val="002060"/>
                </a:solidFill>
              </a:rPr>
              <a:t>machista e di </a:t>
            </a:r>
            <a:r>
              <a:rPr lang="it-IT" sz="3600" b="1" dirty="0" smtClean="0">
                <a:solidFill>
                  <a:srgbClr val="002060"/>
                </a:solidFill>
              </a:rPr>
              <a:t>potere</a:t>
            </a:r>
          </a:p>
          <a:p>
            <a:r>
              <a:rPr lang="it-IT" sz="36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it-IT" sz="3600" b="1" dirty="0" smtClean="0">
                <a:solidFill>
                  <a:srgbClr val="002060"/>
                </a:solidFill>
              </a:rPr>
              <a:t>del </a:t>
            </a:r>
            <a:r>
              <a:rPr lang="it-IT" sz="3600" b="1" dirty="0">
                <a:solidFill>
                  <a:srgbClr val="002060"/>
                </a:solidFill>
              </a:rPr>
              <a:t>sesso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928590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chemeClr val="bg2">
                    <a:lumMod val="75000"/>
                  </a:schemeClr>
                </a:solidFill>
              </a:rPr>
              <a:t>La destrutturazione del binario maschile e femminile </a:t>
            </a:r>
            <a:endParaRPr lang="it-IT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71600" y="1600200"/>
            <a:ext cx="4968552" cy="4925144"/>
          </a:xfrm>
        </p:spPr>
        <p:txBody>
          <a:bodyPr/>
          <a:lstStyle/>
          <a:p>
            <a:pPr marL="82550" indent="0">
              <a:buNone/>
            </a:pPr>
            <a:endParaRPr lang="it-IT" dirty="0" smtClean="0">
              <a:solidFill>
                <a:schemeClr val="bg2">
                  <a:lumMod val="75000"/>
                </a:schemeClr>
              </a:solidFill>
              <a:latin typeface="Lucida Calligraphy" panose="03010101010101010101" pitchFamily="66" charset="0"/>
            </a:endParaRPr>
          </a:p>
          <a:p>
            <a:pPr marL="82550" indent="0">
              <a:buNone/>
            </a:pPr>
            <a:r>
              <a:rPr lang="it-IT" b="1" dirty="0" smtClean="0">
                <a:solidFill>
                  <a:schemeClr val="bg2">
                    <a:lumMod val="75000"/>
                  </a:schemeClr>
                </a:solidFill>
                <a:latin typeface="Lucida Calligraphy" panose="03010101010101010101" pitchFamily="66" charset="0"/>
              </a:rPr>
              <a:t>Siamo </a:t>
            </a:r>
            <a:r>
              <a:rPr lang="it-IT" b="1" dirty="0">
                <a:solidFill>
                  <a:schemeClr val="bg2">
                    <a:lumMod val="75000"/>
                  </a:schemeClr>
                </a:solidFill>
                <a:latin typeface="Lucida Calligraphy" panose="03010101010101010101" pitchFamily="66" charset="0"/>
              </a:rPr>
              <a:t>corpi </a:t>
            </a:r>
            <a:r>
              <a:rPr lang="it-IT" b="1" dirty="0" smtClean="0">
                <a:solidFill>
                  <a:schemeClr val="bg2">
                    <a:lumMod val="75000"/>
                  </a:schemeClr>
                </a:solidFill>
                <a:latin typeface="Lucida Calligraphy" panose="03010101010101010101" pitchFamily="66" charset="0"/>
              </a:rPr>
              <a:t>vivi</a:t>
            </a:r>
          </a:p>
          <a:p>
            <a:pPr marL="82550" indent="0">
              <a:buNone/>
            </a:pPr>
            <a:endParaRPr lang="it-IT" b="1" dirty="0" smtClean="0">
              <a:solidFill>
                <a:schemeClr val="bg2">
                  <a:lumMod val="75000"/>
                </a:schemeClr>
              </a:solidFill>
              <a:latin typeface="Lucida Calligraphy" panose="03010101010101010101" pitchFamily="66" charset="0"/>
            </a:endParaRPr>
          </a:p>
          <a:p>
            <a:pPr marL="82550" indent="0">
              <a:buNone/>
            </a:pPr>
            <a:r>
              <a:rPr lang="it-IT" b="1" dirty="0" smtClean="0">
                <a:solidFill>
                  <a:schemeClr val="bg2">
                    <a:lumMod val="75000"/>
                  </a:schemeClr>
                </a:solidFill>
                <a:latin typeface="Lucida Calligraphy" panose="03010101010101010101" pitchFamily="66" charset="0"/>
              </a:rPr>
              <a:t>Eliminare il divario fra identità e piacere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Una moda?</a:t>
            </a:r>
          </a:p>
          <a:p>
            <a:r>
              <a:rPr lang="it-IT" dirty="0" smtClean="0"/>
              <a:t>Una rivoluzione in corso?</a:t>
            </a:r>
          </a:p>
        </p:txBody>
      </p:sp>
      <p:sp>
        <p:nvSpPr>
          <p:cNvPr id="15" name="Segnaposto contenuto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82550" indent="0" algn="ctr">
              <a:buNone/>
            </a:pPr>
            <a:r>
              <a:rPr lang="it-IT" dirty="0" smtClean="0"/>
              <a:t>     Paul </a:t>
            </a:r>
            <a:r>
              <a:rPr lang="it-IT" dirty="0" err="1" smtClean="0"/>
              <a:t>Preciado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76872"/>
            <a:ext cx="2290915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8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331640" y="764704"/>
            <a:ext cx="6552728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indent="0">
              <a:buNone/>
            </a:pPr>
            <a:r>
              <a:rPr lang="it-IT" sz="4000" dirty="0" smtClean="0"/>
              <a:t>«Non </a:t>
            </a:r>
            <a:r>
              <a:rPr lang="it-IT" sz="4000" dirty="0"/>
              <a:t>ci sono due </a:t>
            </a:r>
            <a:r>
              <a:rPr lang="it-IT" sz="4000" dirty="0" smtClean="0"/>
              <a:t>sessi.</a:t>
            </a:r>
          </a:p>
          <a:p>
            <a:pPr marL="82550" indent="0">
              <a:buNone/>
            </a:pPr>
            <a:r>
              <a:rPr lang="it-IT" sz="4000" dirty="0" smtClean="0"/>
              <a:t>C’è </a:t>
            </a:r>
            <a:r>
              <a:rPr lang="it-IT" sz="4000" dirty="0"/>
              <a:t>una molteplicità irriducibile di </a:t>
            </a:r>
            <a:r>
              <a:rPr lang="it-IT" sz="4000" dirty="0" err="1" smtClean="0"/>
              <a:t>corpi,desideri</a:t>
            </a:r>
            <a:r>
              <a:rPr lang="it-IT" sz="4000" dirty="0"/>
              <a:t>, organi e fluidi </a:t>
            </a:r>
            <a:r>
              <a:rPr lang="it-IT" sz="4000" dirty="0" smtClean="0"/>
              <a:t>in lotta per sovvertire le strutture </a:t>
            </a:r>
          </a:p>
          <a:p>
            <a:pPr marL="82550" indent="0">
              <a:buNone/>
            </a:pPr>
            <a:r>
              <a:rPr lang="it-IT" sz="4000" dirty="0" smtClean="0"/>
              <a:t>della differenza sessuale ed essere riconosciuta»</a:t>
            </a:r>
          </a:p>
          <a:p>
            <a:pPr marL="82550" indent="0">
              <a:buNone/>
            </a:pPr>
            <a:r>
              <a:rPr lang="it-IT" sz="3600" dirty="0" smtClean="0"/>
              <a:t>Paul </a:t>
            </a:r>
            <a:r>
              <a:rPr lang="it-IT" sz="3600" dirty="0" err="1"/>
              <a:t>P</a:t>
            </a:r>
            <a:r>
              <a:rPr lang="it-IT" sz="3600" dirty="0" err="1" smtClean="0"/>
              <a:t>reciado</a:t>
            </a:r>
            <a:endParaRPr lang="it-IT" sz="3600" dirty="0" smtClean="0"/>
          </a:p>
          <a:p>
            <a:pPr marL="82550" indent="0">
              <a:buNone/>
            </a:pPr>
            <a:endParaRPr lang="it-IT" sz="2400" dirty="0"/>
          </a:p>
          <a:p>
            <a:pPr marL="82550" indent="0">
              <a:buNone/>
            </a:pPr>
            <a:endParaRPr lang="it-IT" sz="2400" dirty="0" smtClean="0"/>
          </a:p>
          <a:p>
            <a:pPr marL="82550" indent="0">
              <a:buNone/>
            </a:pPr>
            <a:endParaRPr lang="it-IT" sz="2400" dirty="0"/>
          </a:p>
          <a:p>
            <a:pPr marL="82550" indent="0">
              <a:buNone/>
            </a:pPr>
            <a:endParaRPr lang="it-IT" sz="2400" dirty="0" smtClean="0"/>
          </a:p>
          <a:p>
            <a:pPr marL="82550" indent="0">
              <a:buNone/>
            </a:pPr>
            <a:endParaRPr lang="it-IT" sz="2400" dirty="0"/>
          </a:p>
          <a:p>
            <a:pPr marL="82550" indent="0">
              <a:buNone/>
            </a:pPr>
            <a:endParaRPr lang="it-IT" sz="2400" dirty="0" smtClean="0"/>
          </a:p>
          <a:p>
            <a:pPr marL="82550" indent="0">
              <a:buNone/>
            </a:pPr>
            <a:endParaRPr lang="it-IT" sz="2400" dirty="0"/>
          </a:p>
          <a:p>
            <a:pPr marL="82550" indent="0">
              <a:buNone/>
            </a:pPr>
            <a:endParaRPr lang="it-IT" sz="4000" dirty="0" smtClean="0"/>
          </a:p>
          <a:p>
            <a:pPr marL="8255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223238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Giocare fra le lenzuola :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fantasie e porno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899592" y="1600200"/>
            <a:ext cx="4320480" cy="5257800"/>
          </a:xfrm>
        </p:spPr>
        <p:txBody>
          <a:bodyPr/>
          <a:lstStyle/>
          <a:p>
            <a:pPr marL="82550" indent="0">
              <a:buNone/>
            </a:pPr>
            <a:r>
              <a:rPr lang="it-IT" dirty="0" smtClean="0"/>
              <a:t>La </a:t>
            </a:r>
            <a:r>
              <a:rPr lang="it-IT" dirty="0"/>
              <a:t>pornografia è utile per uscire dagli schemi, per inventarsi una sessualità, per liberarsi dai complessi e dalle paure. Pornografia non machista, pornografia gay, pornografia con una nuova ottica </a:t>
            </a:r>
          </a:p>
          <a:p>
            <a:pPr marL="82550" indent="0">
              <a:buNone/>
            </a:pPr>
            <a:endParaRPr lang="it-IT" dirty="0" smtClean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77" y="3820064"/>
            <a:ext cx="4038600" cy="3007468"/>
          </a:xfrm>
        </p:spPr>
      </p:pic>
    </p:spTree>
    <p:extLst>
      <p:ext uri="{BB962C8B-B14F-4D97-AF65-F5344CB8AC3E}">
        <p14:creationId xmlns:p14="http://schemas.microsoft.com/office/powerpoint/2010/main" val="19903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Soluzioni creative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827584" y="1600200"/>
            <a:ext cx="5256584" cy="4525963"/>
          </a:xfrm>
        </p:spPr>
        <p:txBody>
          <a:bodyPr/>
          <a:lstStyle/>
          <a:p>
            <a:r>
              <a:rPr lang="it-IT" dirty="0" smtClean="0"/>
              <a:t>Madri che producono video porno educativi</a:t>
            </a:r>
          </a:p>
          <a:p>
            <a:r>
              <a:rPr lang="it-IT" dirty="0" smtClean="0"/>
              <a:t>The </a:t>
            </a:r>
            <a:r>
              <a:rPr lang="it-IT" dirty="0" err="1" smtClean="0"/>
              <a:t>porn</a:t>
            </a:r>
            <a:r>
              <a:rPr lang="it-IT" dirty="0" smtClean="0"/>
              <a:t> </a:t>
            </a:r>
            <a:r>
              <a:rPr lang="it-IT" dirty="0" err="1" smtClean="0"/>
              <a:t>conversation</a:t>
            </a:r>
            <a:endParaRPr lang="it-IT" dirty="0" smtClean="0"/>
          </a:p>
          <a:p>
            <a:r>
              <a:rPr lang="it-IT" dirty="0" smtClean="0"/>
              <a:t>Scuole USA che raccontano l’industria del porno</a:t>
            </a:r>
          </a:p>
          <a:p>
            <a:r>
              <a:rPr lang="it-IT" dirty="0" err="1" smtClean="0"/>
              <a:t>Porn</a:t>
            </a:r>
            <a:r>
              <a:rPr lang="it-IT" dirty="0" smtClean="0"/>
              <a:t> with </a:t>
            </a:r>
            <a:r>
              <a:rPr lang="it-IT" dirty="0" err="1" smtClean="0"/>
              <a:t>heart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395806"/>
            <a:ext cx="4038600" cy="2462194"/>
          </a:xfrm>
        </p:spPr>
      </p:pic>
    </p:spTree>
    <p:extLst>
      <p:ext uri="{BB962C8B-B14F-4D97-AF65-F5344CB8AC3E}">
        <p14:creationId xmlns:p14="http://schemas.microsoft.com/office/powerpoint/2010/main" val="237144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Quando il sesso on line è utile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8640"/>
            <a:ext cx="4023360" cy="779718"/>
          </a:xfrm>
        </p:spPr>
        <p:txBody>
          <a:bodyPr/>
          <a:lstStyle/>
          <a:p>
            <a:endParaRPr lang="it-IT" dirty="0" smtClean="0"/>
          </a:p>
          <a:p>
            <a:pPr algn="ctr"/>
            <a:r>
              <a:rPr lang="it-IT" sz="5400" dirty="0" err="1" smtClean="0"/>
              <a:t>Sakawa</a:t>
            </a:r>
            <a:r>
              <a:rPr lang="it-IT" sz="5400" dirty="0" smtClean="0"/>
              <a:t>  </a:t>
            </a:r>
          </a:p>
          <a:p>
            <a:pPr marL="82550" indent="0">
              <a:buNone/>
            </a:pPr>
            <a:endParaRPr lang="it-IT" dirty="0"/>
          </a:p>
          <a:p>
            <a:pPr marL="82550" indent="0">
              <a:buNone/>
            </a:pP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3"/>
          </p:nvPr>
        </p:nvSpPr>
        <p:spPr>
          <a:xfrm>
            <a:off x="4663440" y="188640"/>
            <a:ext cx="4023360" cy="779718"/>
          </a:xfrm>
        </p:spPr>
        <p:txBody>
          <a:bodyPr/>
          <a:lstStyle/>
          <a:p>
            <a:endParaRPr lang="it-IT" sz="3200" dirty="0" smtClean="0"/>
          </a:p>
          <a:p>
            <a:r>
              <a:rPr lang="it-IT" sz="2800" dirty="0" smtClean="0"/>
              <a:t>  di </a:t>
            </a:r>
            <a:r>
              <a:rPr lang="it-IT" sz="3200" dirty="0" smtClean="0"/>
              <a:t>Ben </a:t>
            </a:r>
            <a:r>
              <a:rPr lang="it-IT" sz="3200" dirty="0" err="1"/>
              <a:t>Asamoah</a:t>
            </a:r>
            <a:endParaRPr lang="it-IT" sz="3200" dirty="0"/>
          </a:p>
          <a:p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2640367" cy="3888000"/>
          </a:xfrm>
        </p:spPr>
      </p:pic>
      <p:pic>
        <p:nvPicPr>
          <p:cNvPr id="8" name="Segnaposto contenuto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20888"/>
            <a:ext cx="4647218" cy="1980000"/>
          </a:xfrm>
        </p:spPr>
      </p:pic>
    </p:spTree>
    <p:extLst>
      <p:ext uri="{BB962C8B-B14F-4D97-AF65-F5344CB8AC3E}">
        <p14:creationId xmlns:p14="http://schemas.microsoft.com/office/powerpoint/2010/main" val="39205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435100" y="0"/>
            <a:ext cx="7499350" cy="292494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4400" b="1" dirty="0" smtClean="0">
                <a:solidFill>
                  <a:srgbClr val="FF0000"/>
                </a:solidFill>
              </a:rPr>
              <a:t>Dedicato all’amore-</a:t>
            </a:r>
            <a:br>
              <a:rPr lang="it-IT" sz="4400" b="1" dirty="0" smtClean="0">
                <a:solidFill>
                  <a:srgbClr val="FF0000"/>
                </a:solidFill>
              </a:rPr>
            </a:br>
            <a:r>
              <a:rPr lang="it-IT" sz="4400" b="1" dirty="0" smtClean="0">
                <a:solidFill>
                  <a:srgbClr val="FF0000"/>
                </a:solidFill>
              </a:rPr>
              <a:t>al corpo-al sesso </a:t>
            </a:r>
            <a:r>
              <a:rPr lang="it-IT" sz="4400" b="1" dirty="0" smtClean="0">
                <a:solidFill>
                  <a:srgbClr val="002060"/>
                </a:solidFill>
              </a:rPr>
              <a:t>reali</a:t>
            </a:r>
            <a:r>
              <a:rPr lang="it-IT" sz="3600" b="1" dirty="0" smtClean="0">
                <a:solidFill>
                  <a:srgbClr val="FF0000"/>
                </a:solidFill>
              </a:rPr>
              <a:t/>
            </a:r>
            <a:br>
              <a:rPr lang="it-IT" sz="3600" b="1" dirty="0" smtClean="0">
                <a:solidFill>
                  <a:srgbClr val="FF0000"/>
                </a:solidFill>
              </a:rPr>
            </a:br>
            <a:r>
              <a:rPr lang="it-IT" sz="2000" b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dott.ssa Marialessandra Panozzo</a:t>
            </a:r>
            <a:br>
              <a:rPr lang="it-IT" sz="2000" b="1" dirty="0" smtClean="0">
                <a:solidFill>
                  <a:schemeClr val="bg2">
                    <a:lumMod val="75000"/>
                  </a:schemeClr>
                </a:solidFill>
                <a:effectLst/>
              </a:rPr>
            </a:br>
            <a:r>
              <a:rPr lang="it-IT" sz="2000" b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/>
            </a:r>
            <a:br>
              <a:rPr lang="it-IT" sz="2000" b="1" dirty="0" smtClean="0">
                <a:solidFill>
                  <a:schemeClr val="bg2">
                    <a:lumMod val="75000"/>
                  </a:schemeClr>
                </a:solidFill>
                <a:effectLst/>
              </a:rPr>
            </a:br>
            <a:endParaRPr lang="it-IT" sz="27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060590"/>
            <a:ext cx="3392442" cy="4800600"/>
          </a:xfrm>
        </p:spPr>
      </p:pic>
    </p:spTree>
    <p:extLst>
      <p:ext uri="{BB962C8B-B14F-4D97-AF65-F5344CB8AC3E}">
        <p14:creationId xmlns:p14="http://schemas.microsoft.com/office/powerpoint/2010/main" val="249519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0125" y="785813"/>
            <a:ext cx="8143875" cy="193833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it-IT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GRAZIE PER L’ATTENZIONE</a:t>
            </a:r>
            <a:br>
              <a:rPr lang="it-IT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it-IT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it-IT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it-IT" sz="36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www.ginecologiaomeopatica.it</a:t>
            </a:r>
          </a:p>
        </p:txBody>
      </p:sp>
      <p:pic>
        <p:nvPicPr>
          <p:cNvPr id="44034" name="Segnaposto contenuto 3" descr="la meglio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25813" y="3000375"/>
            <a:ext cx="2492375" cy="3324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435100" y="0"/>
            <a:ext cx="7499350" cy="292494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4900" b="1" dirty="0" smtClean="0">
                <a:solidFill>
                  <a:srgbClr val="FF0000"/>
                </a:solidFill>
              </a:rPr>
              <a:t>Sessualità senza corpi</a:t>
            </a:r>
            <a:r>
              <a:rPr lang="it-IT" b="1" dirty="0" smtClean="0">
                <a:solidFill>
                  <a:srgbClr val="FF0000"/>
                </a:solidFill>
              </a:rPr>
              <a:t/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sz="3600" b="1" dirty="0">
                <a:solidFill>
                  <a:srgbClr val="FF0000"/>
                </a:solidFill>
              </a:rPr>
              <a:t>D</a:t>
            </a:r>
            <a:r>
              <a:rPr lang="it-IT" sz="3600" b="1" dirty="0" smtClean="0">
                <a:solidFill>
                  <a:srgbClr val="FF0000"/>
                </a:solidFill>
              </a:rPr>
              <a:t>esideri virtuali per amori impossibili</a:t>
            </a:r>
            <a:br>
              <a:rPr lang="it-IT" sz="3600" b="1" dirty="0" smtClean="0">
                <a:solidFill>
                  <a:srgbClr val="FF0000"/>
                </a:solidFill>
              </a:rPr>
            </a:br>
            <a:r>
              <a:rPr lang="it-IT" sz="3600" b="1" dirty="0" smtClean="0">
                <a:solidFill>
                  <a:srgbClr val="FF0000"/>
                </a:solidFill>
              </a:rPr>
              <a:t/>
            </a:r>
            <a:br>
              <a:rPr lang="it-IT" sz="3600" b="1" dirty="0" smtClean="0">
                <a:solidFill>
                  <a:srgbClr val="FF0000"/>
                </a:solidFill>
              </a:rPr>
            </a:br>
            <a:r>
              <a:rPr lang="it-IT" sz="2000" b="1" dirty="0" smtClean="0">
                <a:solidFill>
                  <a:srgbClr val="002060"/>
                </a:solidFill>
                <a:effectLst/>
              </a:rPr>
              <a:t>dott.ssa Marialessandra Panozzo</a:t>
            </a:r>
            <a:br>
              <a:rPr lang="it-IT" sz="2000" b="1" dirty="0" smtClean="0">
                <a:solidFill>
                  <a:srgbClr val="002060"/>
                </a:solidFill>
                <a:effectLst/>
              </a:rPr>
            </a:br>
            <a:r>
              <a:rPr lang="it-IT" sz="2000" b="1" dirty="0" smtClean="0">
                <a:solidFill>
                  <a:srgbClr val="002060"/>
                </a:solidFill>
                <a:effectLst/>
              </a:rPr>
              <a:t>ginecologa omeopata</a:t>
            </a:r>
            <a:br>
              <a:rPr lang="it-IT" sz="2000" b="1" dirty="0" smtClean="0">
                <a:solidFill>
                  <a:srgbClr val="002060"/>
                </a:solidFill>
                <a:effectLst/>
              </a:rPr>
            </a:br>
            <a:endParaRPr lang="it-IT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08920"/>
            <a:ext cx="4391608" cy="331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L’amore on line: perché?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1"/>
          </p:nvPr>
        </p:nvSpPr>
        <p:spPr>
          <a:xfrm>
            <a:off x="755576" y="1600200"/>
            <a:ext cx="4968552" cy="4525963"/>
          </a:xfrm>
        </p:spPr>
        <p:txBody>
          <a:bodyPr/>
          <a:lstStyle/>
          <a:p>
            <a:r>
              <a:rPr lang="it-IT" dirty="0" smtClean="0"/>
              <a:t>Isolamento</a:t>
            </a:r>
          </a:p>
          <a:p>
            <a:r>
              <a:rPr lang="it-IT" dirty="0" smtClean="0"/>
              <a:t>Scollegamento dalla realtà</a:t>
            </a:r>
          </a:p>
          <a:p>
            <a:r>
              <a:rPr lang="it-IT" dirty="0" smtClean="0"/>
              <a:t>Ansia da prestazione</a:t>
            </a:r>
          </a:p>
          <a:p>
            <a:r>
              <a:rPr lang="it-IT" dirty="0" smtClean="0"/>
              <a:t>Insicurezza</a:t>
            </a:r>
          </a:p>
          <a:p>
            <a:r>
              <a:rPr lang="it-IT" dirty="0" smtClean="0"/>
              <a:t>Ritmi di vita frenetici</a:t>
            </a:r>
          </a:p>
          <a:p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82" y="4167785"/>
            <a:ext cx="4364697" cy="2664000"/>
          </a:xfrm>
        </p:spPr>
      </p:pic>
    </p:spTree>
    <p:extLst>
      <p:ext uri="{BB962C8B-B14F-4D97-AF65-F5344CB8AC3E}">
        <p14:creationId xmlns:p14="http://schemas.microsoft.com/office/powerpoint/2010/main" val="872877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MA…L’amore on line : i numeri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Da una ricerca della università di </a:t>
            </a:r>
            <a:r>
              <a:rPr lang="it-IT" dirty="0"/>
              <a:t>V</a:t>
            </a:r>
            <a:r>
              <a:rPr lang="it-IT" dirty="0" smtClean="0"/>
              <a:t>ienna </a:t>
            </a:r>
          </a:p>
          <a:p>
            <a:r>
              <a:rPr lang="it-IT" dirty="0" smtClean="0"/>
              <a:t>80% delle persone cerca una relazione duratura</a:t>
            </a:r>
          </a:p>
          <a:p>
            <a:r>
              <a:rPr lang="it-IT" dirty="0" smtClean="0"/>
              <a:t>Spesso sono persone socievoli e aperte</a:t>
            </a:r>
          </a:p>
          <a:p>
            <a:r>
              <a:rPr lang="it-IT" dirty="0" smtClean="0"/>
              <a:t>Negli USA una coppia su tre nasce on line</a:t>
            </a:r>
          </a:p>
          <a:p>
            <a:r>
              <a:rPr lang="it-IT" dirty="0" smtClean="0"/>
              <a:t>Sette relazioni su dieci per gli e le omossessuali</a:t>
            </a:r>
          </a:p>
          <a:p>
            <a:r>
              <a:rPr lang="it-IT" dirty="0" smtClean="0"/>
              <a:t>Molte le coppie inter-razziali</a:t>
            </a:r>
          </a:p>
          <a:p>
            <a:r>
              <a:rPr lang="it-IT" dirty="0" smtClean="0"/>
              <a:t>Le coppie on line durano di più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235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Hikikomori</a:t>
            </a:r>
            <a:r>
              <a:rPr lang="it-IT" b="1" dirty="0" smtClean="0">
                <a:solidFill>
                  <a:srgbClr val="FF0000"/>
                </a:solidFill>
              </a:rPr>
              <a:t> : solo in </a:t>
            </a:r>
            <a:r>
              <a:rPr lang="it-IT" b="1" dirty="0">
                <a:solidFill>
                  <a:srgbClr val="FF0000"/>
                </a:solidFill>
              </a:rPr>
              <a:t>G</a:t>
            </a:r>
            <a:r>
              <a:rPr lang="it-IT" b="1" dirty="0" smtClean="0">
                <a:solidFill>
                  <a:srgbClr val="FF0000"/>
                </a:solidFill>
              </a:rPr>
              <a:t>iappone?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71600" y="1600200"/>
            <a:ext cx="4032448" cy="4525963"/>
          </a:xfrm>
        </p:spPr>
        <p:txBody>
          <a:bodyPr/>
          <a:lstStyle/>
          <a:p>
            <a:pPr marL="82550" indent="0">
              <a:buNone/>
            </a:pPr>
            <a:r>
              <a:rPr lang="it-IT" dirty="0" smtClean="0"/>
              <a:t>Ritirarsi dal mondo</a:t>
            </a:r>
          </a:p>
          <a:p>
            <a:pPr marL="82550" indent="0">
              <a:buNone/>
            </a:pPr>
            <a:r>
              <a:rPr lang="it-IT" dirty="0" smtClean="0"/>
              <a:t>Evitare il confronto</a:t>
            </a:r>
          </a:p>
          <a:p>
            <a:pPr marL="82550" indent="0">
              <a:buNone/>
            </a:pPr>
            <a:r>
              <a:rPr lang="it-IT" dirty="0" smtClean="0"/>
              <a:t>Vergogna più che depressione</a:t>
            </a:r>
          </a:p>
          <a:p>
            <a:pPr marL="82550" indent="0">
              <a:buNone/>
            </a:pPr>
            <a:r>
              <a:rPr lang="it-IT" dirty="0" smtClean="0"/>
              <a:t>Fallimento </a:t>
            </a:r>
          </a:p>
          <a:p>
            <a:pPr marL="82550" indent="0">
              <a:buNone/>
            </a:pPr>
            <a:r>
              <a:rPr lang="it-IT" dirty="0" smtClean="0"/>
              <a:t>Web diventa un occasione per vivere</a:t>
            </a:r>
          </a:p>
          <a:p>
            <a:pPr marL="82550" indent="0">
              <a:buNone/>
            </a:pPr>
            <a:endParaRPr lang="it-IT" dirty="0" smtClean="0"/>
          </a:p>
          <a:p>
            <a:pPr marL="82550" indent="0">
              <a:buNone/>
            </a:pPr>
            <a:r>
              <a:rPr lang="it-IT" dirty="0" smtClean="0">
                <a:solidFill>
                  <a:srgbClr val="002060"/>
                </a:solidFill>
              </a:rPr>
              <a:t>In Italia 30000 ragazzi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5293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58734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Sesso virtuale : perché?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1"/>
          </p:nvPr>
        </p:nvSpPr>
        <p:spPr>
          <a:xfrm>
            <a:off x="827584" y="1600200"/>
            <a:ext cx="4176464" cy="4925144"/>
          </a:xfrm>
        </p:spPr>
        <p:txBody>
          <a:bodyPr/>
          <a:lstStyle/>
          <a:p>
            <a:r>
              <a:rPr lang="it-IT" dirty="0" smtClean="0"/>
              <a:t>Voglia di conoscere</a:t>
            </a:r>
          </a:p>
          <a:p>
            <a:r>
              <a:rPr lang="it-IT" dirty="0" smtClean="0"/>
              <a:t>Mancanza di informazioni chiare</a:t>
            </a:r>
          </a:p>
          <a:p>
            <a:r>
              <a:rPr lang="it-IT" dirty="0" smtClean="0"/>
              <a:t>Paure nell’adolescenza</a:t>
            </a:r>
          </a:p>
          <a:p>
            <a:r>
              <a:rPr lang="it-IT" dirty="0" smtClean="0"/>
              <a:t>Difficoltà sessuali negli adulti</a:t>
            </a:r>
          </a:p>
          <a:p>
            <a:r>
              <a:rPr lang="it-IT" dirty="0" smtClean="0"/>
              <a:t>Ansia da prestazione</a:t>
            </a:r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11" name="Segnaposto contenuto 10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8069" t="17176" r="19470" b="8305"/>
          <a:stretch/>
        </p:blipFill>
        <p:spPr bwMode="auto">
          <a:xfrm>
            <a:off x="4528358" y="2276872"/>
            <a:ext cx="4615642" cy="309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969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Sesso virtuale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1"/>
          </p:nvPr>
        </p:nvSpPr>
        <p:spPr>
          <a:xfrm>
            <a:off x="827584" y="1196752"/>
            <a:ext cx="4680520" cy="5661248"/>
          </a:xfrm>
        </p:spPr>
        <p:txBody>
          <a:bodyPr/>
          <a:lstStyle/>
          <a:p>
            <a:pPr marL="82550" indent="0">
              <a:buNone/>
            </a:pPr>
            <a:r>
              <a:rPr lang="it-IT" dirty="0" smtClean="0"/>
              <a:t>Crea dipendenza e diventa una ossessione</a:t>
            </a:r>
          </a:p>
          <a:p>
            <a:pPr marL="82550" indent="0">
              <a:buNone/>
            </a:pPr>
            <a:endParaRPr lang="it-IT" dirty="0" smtClean="0"/>
          </a:p>
          <a:p>
            <a:pPr marL="82550" indent="0">
              <a:buNone/>
            </a:pPr>
            <a:r>
              <a:rPr lang="it-IT" dirty="0" smtClean="0"/>
              <a:t>Crisi </a:t>
            </a:r>
            <a:r>
              <a:rPr lang="it-IT" dirty="0" smtClean="0"/>
              <a:t>di astinenza con</a:t>
            </a:r>
          </a:p>
          <a:p>
            <a:pPr marL="82550" indent="0">
              <a:buNone/>
            </a:pPr>
            <a:r>
              <a:rPr lang="it-IT" dirty="0"/>
              <a:t>i</a:t>
            </a:r>
            <a:r>
              <a:rPr lang="it-IT" dirty="0" smtClean="0"/>
              <a:t>rritabilità e ansia</a:t>
            </a:r>
          </a:p>
          <a:p>
            <a:pPr marL="82550" indent="0">
              <a:buNone/>
            </a:pPr>
            <a:endParaRPr lang="it-IT" dirty="0" smtClean="0"/>
          </a:p>
          <a:p>
            <a:pPr marL="82550" indent="0">
              <a:buNone/>
            </a:pPr>
            <a:r>
              <a:rPr lang="it-IT" dirty="0" smtClean="0"/>
              <a:t>Può </a:t>
            </a:r>
            <a:r>
              <a:rPr lang="it-IT" dirty="0" smtClean="0"/>
              <a:t>isolare definitivamente</a:t>
            </a:r>
          </a:p>
          <a:p>
            <a:pPr marL="8255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16" b="86458" l="9517" r="90044">
                        <a14:backgroundMark x1="10102" y1="13802" x2="146" y2="13281"/>
                        <a14:backgroundMark x1="90996" y1="14193" x2="99707" y2="14193"/>
                        <a14:backgroundMark x1="91288" y1="86719" x2="99707" y2="85286"/>
                        <a14:backgroundMark x1="8126" y1="85286" x2="0" y2="83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4826" y="2060848"/>
            <a:ext cx="5058466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49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87624" y="-243408"/>
            <a:ext cx="7499176" cy="166104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3600" b="1" dirty="0" smtClean="0">
                <a:solidFill>
                  <a:schemeClr val="bg2">
                    <a:lumMod val="75000"/>
                  </a:schemeClr>
                </a:solidFill>
              </a:rPr>
              <a:t>MA…..UN PO’ DI NUMERI</a:t>
            </a:r>
            <a:endParaRPr lang="it-IT" sz="3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half" idx="1"/>
          </p:nvPr>
        </p:nvSpPr>
        <p:spPr>
          <a:xfrm>
            <a:off x="755576" y="1052736"/>
            <a:ext cx="4752528" cy="5688632"/>
          </a:xfrm>
        </p:spPr>
        <p:txBody>
          <a:bodyPr/>
          <a:lstStyle/>
          <a:p>
            <a:r>
              <a:rPr lang="it-IT" dirty="0" err="1" smtClean="0"/>
              <a:t>Pornohub</a:t>
            </a:r>
            <a:r>
              <a:rPr lang="it-IT" dirty="0" smtClean="0"/>
              <a:t> </a:t>
            </a:r>
            <a:r>
              <a:rPr lang="it-IT" dirty="0"/>
              <a:t>elabora statistiche ogni </a:t>
            </a:r>
            <a:r>
              <a:rPr lang="it-IT" dirty="0" smtClean="0"/>
              <a:t>anno</a:t>
            </a:r>
          </a:p>
          <a:p>
            <a:r>
              <a:rPr lang="it-IT" dirty="0"/>
              <a:t>92 milioni di contatti al giorno </a:t>
            </a:r>
            <a:r>
              <a:rPr lang="it-IT" dirty="0" smtClean="0"/>
              <a:t>(come </a:t>
            </a:r>
            <a:r>
              <a:rPr lang="it-IT" dirty="0"/>
              <a:t>tutti gli abitanti di Canada, Australia e </a:t>
            </a:r>
            <a:r>
              <a:rPr lang="it-IT" dirty="0" smtClean="0"/>
              <a:t>Polonia)</a:t>
            </a:r>
            <a:endParaRPr lang="it-IT" dirty="0"/>
          </a:p>
          <a:p>
            <a:r>
              <a:rPr lang="it-IT" dirty="0" smtClean="0"/>
              <a:t>Il 30% della navigazione web è sul  porno</a:t>
            </a:r>
          </a:p>
          <a:p>
            <a:r>
              <a:rPr lang="it-IT" dirty="0" smtClean="0"/>
              <a:t>963 ricerche al secondo</a:t>
            </a:r>
          </a:p>
          <a:p>
            <a:r>
              <a:rPr lang="it-IT" dirty="0" smtClean="0"/>
              <a:t>115 anni per vedere tutti i video in rete</a:t>
            </a:r>
          </a:p>
          <a:p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4" y="2713831"/>
            <a:ext cx="3627848" cy="273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3600" b="1" dirty="0" smtClean="0">
                <a:solidFill>
                  <a:schemeClr val="bg2">
                    <a:lumMod val="75000"/>
                  </a:schemeClr>
                </a:solidFill>
              </a:rPr>
              <a:t>UN PO’ DI NUMERI</a:t>
            </a:r>
            <a:endParaRPr lang="it-IT" sz="3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sz="half" idx="1"/>
          </p:nvPr>
        </p:nvSpPr>
        <p:spPr>
          <a:xfrm>
            <a:off x="971600" y="1268760"/>
            <a:ext cx="4752528" cy="4857403"/>
          </a:xfrm>
        </p:spPr>
        <p:txBody>
          <a:bodyPr/>
          <a:lstStyle/>
          <a:p>
            <a:r>
              <a:rPr lang="it-IT" dirty="0" smtClean="0"/>
              <a:t>8 minori su 10 cercano il porno prima dei 18 anni</a:t>
            </a:r>
          </a:p>
          <a:p>
            <a:r>
              <a:rPr lang="it-IT" dirty="0" smtClean="0"/>
              <a:t>3 miliardi di dollari dalla pubblicità</a:t>
            </a:r>
          </a:p>
          <a:p>
            <a:r>
              <a:rPr lang="it-IT" dirty="0" err="1" smtClean="0"/>
              <a:t>Pornhub</a:t>
            </a:r>
            <a:r>
              <a:rPr lang="it-IT" dirty="0" smtClean="0"/>
              <a:t> carica 12 nuovi video al minuto</a:t>
            </a:r>
          </a:p>
          <a:p>
            <a:r>
              <a:rPr lang="it-IT" dirty="0" smtClean="0"/>
              <a:t>23% sono donne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945" y="3968158"/>
            <a:ext cx="4038600" cy="2889842"/>
          </a:xfrm>
        </p:spPr>
      </p:pic>
    </p:spTree>
    <p:extLst>
      <p:ext uri="{BB962C8B-B14F-4D97-AF65-F5344CB8AC3E}">
        <p14:creationId xmlns:p14="http://schemas.microsoft.com/office/powerpoint/2010/main" val="91223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Personalizzato 6">
      <a:dk1>
        <a:sysClr val="windowText" lastClr="000000"/>
      </a:dk1>
      <a:lt1>
        <a:srgbClr val="FFFFFF"/>
      </a:lt1>
      <a:dk2>
        <a:srgbClr val="323232"/>
      </a:dk2>
      <a:lt2>
        <a:srgbClr val="FF6566"/>
      </a:lt2>
      <a:accent1>
        <a:srgbClr val="354F12"/>
      </a:accent1>
      <a:accent2>
        <a:srgbClr val="FF0000"/>
      </a:accent2>
      <a:accent3>
        <a:srgbClr val="354F12"/>
      </a:accent3>
      <a:accent4>
        <a:srgbClr val="354F12"/>
      </a:accent4>
      <a:accent5>
        <a:srgbClr val="FF0000"/>
      </a:accent5>
      <a:accent6>
        <a:srgbClr val="FF0000"/>
      </a:accent6>
      <a:hlink>
        <a:srgbClr val="6B9F25"/>
      </a:hlink>
      <a:folHlink>
        <a:srgbClr val="B26B02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3931</TotalTime>
  <Words>396</Words>
  <Application>Microsoft Office PowerPoint</Application>
  <PresentationFormat>Presentazione su schermo (4:3)</PresentationFormat>
  <Paragraphs>96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Solstizio</vt:lpstr>
      <vt:lpstr> Effetto social dialoghi reali su relazioni virtuali  Art Hotel Prato 26 ottobre 2019</vt:lpstr>
      <vt:lpstr>Sessualità senza corpi Desideri virtuali per amori impossibili  dott.ssa Marialessandra Panozzo ginecologa omeopata </vt:lpstr>
      <vt:lpstr>L’amore on line: perché? </vt:lpstr>
      <vt:lpstr>MA…L’amore on line : i numeri</vt:lpstr>
      <vt:lpstr> Hikikomori : solo in Giappone?</vt:lpstr>
      <vt:lpstr>Sesso virtuale : perché?</vt:lpstr>
      <vt:lpstr>Sesso virtuale </vt:lpstr>
      <vt:lpstr>MA…..UN PO’ DI NUMERI</vt:lpstr>
      <vt:lpstr>UN PO’ DI NUMERI</vt:lpstr>
      <vt:lpstr> I giorni di calo delle connessioni  in Italia </vt:lpstr>
      <vt:lpstr>Il mondo omosessuale, transgender,  e queer contesta questo tipo di pornografia e cerca pornografie alternative  meno fallocentriche e violente </vt:lpstr>
      <vt:lpstr>La destrutturazione del binario maschile e femminile </vt:lpstr>
      <vt:lpstr>Presentazione standard di PowerPoint</vt:lpstr>
      <vt:lpstr>Giocare fra le lenzuola : fantasie e porno</vt:lpstr>
      <vt:lpstr>Soluzioni creative </vt:lpstr>
      <vt:lpstr>Quando il sesso on line è utile</vt:lpstr>
      <vt:lpstr>Dedicato all’amore- al corpo-al sesso reali dott.ssa Marialessandra Panozzo  </vt:lpstr>
      <vt:lpstr>GRAZIE PER L’ATTENZIONE  www.ginecologiaomeopatica.it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alessandra</dc:creator>
  <cp:lastModifiedBy>alessandra</cp:lastModifiedBy>
  <cp:revision>156</cp:revision>
  <dcterms:created xsi:type="dcterms:W3CDTF">2013-04-28T19:47:40Z</dcterms:created>
  <dcterms:modified xsi:type="dcterms:W3CDTF">2019-10-25T21:01:23Z</dcterms:modified>
</cp:coreProperties>
</file>